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320" userDrawn="1">
          <p15:clr>
            <a:srgbClr val="A4A3A4"/>
          </p15:clr>
        </p15:guide>
        <p15:guide id="2" pos="9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3577" autoAdjust="0"/>
  </p:normalViewPr>
  <p:slideViewPr>
    <p:cSldViewPr snapToGrid="0" showGuides="1">
      <p:cViewPr varScale="1">
        <p:scale>
          <a:sx n="71" d="100"/>
          <a:sy n="71" d="100"/>
        </p:scale>
        <p:origin x="1500" y="56"/>
      </p:cViewPr>
      <p:guideLst>
        <p:guide orient="horz" pos="4320"/>
        <p:guide pos="9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C96517-B4CE-4767-AACB-ED1A336B3089}" type="datetimeFigureOut">
              <a:rPr lang="de-DE" smtClean="0"/>
              <a:t>26.04.2023</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EA2559-F3F9-4517-AB4F-4B8B689B1FDE}" type="slidenum">
              <a:rPr lang="de-DE" smtClean="0"/>
              <a:t>‹Nr.›</a:t>
            </a:fld>
            <a:endParaRPr lang="de-DE"/>
          </a:p>
        </p:txBody>
      </p:sp>
    </p:spTree>
    <p:extLst>
      <p:ext uri="{BB962C8B-B14F-4D97-AF65-F5344CB8AC3E}">
        <p14:creationId xmlns:p14="http://schemas.microsoft.com/office/powerpoint/2010/main" val="27866651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gn="just"/>
            <a:r>
              <a:rPr lang="en-US" sz="1200" dirty="0" smtClean="0">
                <a:solidFill>
                  <a:srgbClr val="3C5475"/>
                </a:solidFill>
                <a:latin typeface="Arial Nova Light" panose="020B0304020202020204" pitchFamily="34" charset="0"/>
                <a:ea typeface="DengXian" panose="02010600030101010101" pitchFamily="2" charset="-122"/>
                <a:cs typeface="Kigelia Light" panose="020B0502040204020203" pitchFamily="34" charset="0"/>
              </a:rPr>
              <a:t>The 1</a:t>
            </a:r>
            <a:r>
              <a:rPr lang="en-US" sz="1200" baseline="30000" dirty="0" smtClean="0">
                <a:solidFill>
                  <a:srgbClr val="3C5475"/>
                </a:solidFill>
                <a:latin typeface="Arial Nova Light" panose="020B0304020202020204" pitchFamily="34" charset="0"/>
                <a:ea typeface="DengXian" panose="02010600030101010101" pitchFamily="2" charset="-122"/>
                <a:cs typeface="Kigelia Light" panose="020B0502040204020203" pitchFamily="34" charset="0"/>
              </a:rPr>
              <a:t>st</a:t>
            </a:r>
            <a:r>
              <a:rPr lang="en-US" sz="1200" dirty="0" smtClean="0">
                <a:solidFill>
                  <a:srgbClr val="3C5475"/>
                </a:solidFill>
                <a:latin typeface="Arial Nova Light" panose="020B0304020202020204" pitchFamily="34" charset="0"/>
                <a:ea typeface="DengXian" panose="02010600030101010101" pitchFamily="2" charset="-122"/>
                <a:cs typeface="Kigelia Light" panose="020B0502040204020203" pitchFamily="34" charset="0"/>
              </a:rPr>
              <a:t> International NephGen Symposium will take place from September 18 – 21, 2023, in the Historical Merchants’ Hall in the beautiful old town of Freiburg </a:t>
            </a:r>
            <a:r>
              <a:rPr lang="en-US" sz="1200" dirty="0" err="1" smtClean="0">
                <a:solidFill>
                  <a:srgbClr val="3C5475"/>
                </a:solidFill>
                <a:latin typeface="Arial Nova Light" panose="020B0304020202020204" pitchFamily="34" charset="0"/>
                <a:ea typeface="DengXian" panose="02010600030101010101" pitchFamily="2" charset="-122"/>
                <a:cs typeface="Kigelia Light" panose="020B0502040204020203" pitchFamily="34" charset="0"/>
              </a:rPr>
              <a:t>im</a:t>
            </a:r>
            <a:r>
              <a:rPr lang="en-US" sz="1200" dirty="0" smtClean="0">
                <a:solidFill>
                  <a:srgbClr val="3C5475"/>
                </a:solidFill>
                <a:latin typeface="Arial Nova Light" panose="020B0304020202020204" pitchFamily="34" charset="0"/>
                <a:ea typeface="DengXian" panose="02010600030101010101" pitchFamily="2" charset="-122"/>
                <a:cs typeface="Kigelia Light" panose="020B0502040204020203" pitchFamily="34" charset="0"/>
              </a:rPr>
              <a:t> </a:t>
            </a:r>
            <a:r>
              <a:rPr lang="en-US" sz="1200" dirty="0" err="1" smtClean="0">
                <a:solidFill>
                  <a:srgbClr val="3C5475"/>
                </a:solidFill>
                <a:latin typeface="Arial Nova Light" panose="020B0304020202020204" pitchFamily="34" charset="0"/>
                <a:ea typeface="DengXian" panose="02010600030101010101" pitchFamily="2" charset="-122"/>
                <a:cs typeface="Kigelia Light" panose="020B0502040204020203" pitchFamily="34" charset="0"/>
              </a:rPr>
              <a:t>Breisgau</a:t>
            </a:r>
            <a:r>
              <a:rPr lang="en-US" sz="1200" dirty="0" smtClean="0">
                <a:solidFill>
                  <a:srgbClr val="3C5475"/>
                </a:solidFill>
                <a:latin typeface="Arial Nova Light" panose="020B0304020202020204" pitchFamily="34" charset="0"/>
                <a:ea typeface="DengXian" panose="02010600030101010101" pitchFamily="2" charset="-122"/>
                <a:cs typeface="Kigelia Light" panose="020B0502040204020203" pitchFamily="34" charset="0"/>
              </a:rPr>
              <a:t>, Germany.</a:t>
            </a:r>
          </a:p>
          <a:p>
            <a:pPr algn="just"/>
            <a:endParaRPr lang="en-US" sz="700" dirty="0" smtClean="0">
              <a:solidFill>
                <a:srgbClr val="3C5475"/>
              </a:solidFill>
              <a:latin typeface="Arial Nova Light" panose="020B0304020202020204" pitchFamily="34" charset="0"/>
              <a:ea typeface="DengXian" panose="02010600030101010101" pitchFamily="2" charset="-122"/>
              <a:cs typeface="Kigelia Light" panose="020B0502040204020203" pitchFamily="34" charset="0"/>
            </a:endParaRPr>
          </a:p>
          <a:p>
            <a:pPr algn="just"/>
            <a:r>
              <a:rPr lang="en-US" sz="1200" dirty="0" smtClean="0">
                <a:solidFill>
                  <a:srgbClr val="3C5475"/>
                </a:solidFill>
                <a:latin typeface="Arial Nova Light" panose="020B0304020202020204" pitchFamily="34" charset="0"/>
                <a:ea typeface="DengXian" panose="02010600030101010101" pitchFamily="2" charset="-122"/>
                <a:cs typeface="Kigelia Light" panose="020B0502040204020203" pitchFamily="34" charset="0"/>
              </a:rPr>
              <a:t>This 4-day symposium will cover the newest developments in genetic kidney disease, clinical nephrology, kidney physiology, oncology and </a:t>
            </a:r>
            <a:r>
              <a:rPr lang="en-US" sz="1200" dirty="0" err="1" smtClean="0">
                <a:solidFill>
                  <a:srgbClr val="3C5475"/>
                </a:solidFill>
                <a:latin typeface="Arial Nova Light" panose="020B0304020202020204" pitchFamily="34" charset="0"/>
                <a:ea typeface="DengXian" panose="02010600030101010101" pitchFamily="2" charset="-122"/>
                <a:cs typeface="Kigelia Light" panose="020B0502040204020203" pitchFamily="34" charset="0"/>
              </a:rPr>
              <a:t>nephropathology</a:t>
            </a:r>
            <a:r>
              <a:rPr lang="en-US" sz="1200" dirty="0" smtClean="0">
                <a:solidFill>
                  <a:srgbClr val="3C5475"/>
                </a:solidFill>
                <a:latin typeface="Arial Nova Light" panose="020B0304020202020204" pitchFamily="34" charset="0"/>
                <a:ea typeface="DengXian" panose="02010600030101010101" pitchFamily="2" charset="-122"/>
                <a:cs typeface="Kigelia Light" panose="020B0502040204020203" pitchFamily="34" charset="0"/>
              </a:rPr>
              <a:t>. There will be sufficient time for discussions and scientific exchange to learn from the leading experts in the field. </a:t>
            </a:r>
          </a:p>
          <a:p>
            <a:pPr algn="just"/>
            <a:endParaRPr lang="en-US" sz="800" dirty="0" smtClean="0">
              <a:solidFill>
                <a:srgbClr val="3C5475"/>
              </a:solidFill>
              <a:latin typeface="Arial Nova Light" panose="020B0304020202020204" pitchFamily="34" charset="0"/>
              <a:ea typeface="DengXian" panose="02010600030101010101" pitchFamily="2" charset="-122"/>
              <a:cs typeface="Kigelia Light" panose="020B0502040204020203" pitchFamily="34" charset="0"/>
            </a:endParaRPr>
          </a:p>
          <a:p>
            <a:pPr algn="just"/>
            <a:r>
              <a:rPr lang="en-US" sz="1200" dirty="0" smtClean="0">
                <a:solidFill>
                  <a:srgbClr val="3C5475"/>
                </a:solidFill>
                <a:latin typeface="Arial Nova Light" panose="020B0304020202020204" pitchFamily="34" charset="0"/>
                <a:ea typeface="DengXian" panose="02010600030101010101" pitchFamily="2" charset="-122"/>
                <a:cs typeface="Kigelia Light" panose="020B0502040204020203" pitchFamily="34" charset="0"/>
              </a:rPr>
              <a:t>The program also comprises presentations by patient representatives, a Meet-the-Editor session and selected short talks by early career scientists. There will be two poster sessions preceded by poster flash talks, and the best posters in each session will be awarded with poster prizes.</a:t>
            </a:r>
          </a:p>
          <a:p>
            <a:pPr algn="just"/>
            <a:endParaRPr lang="en-US" sz="700" dirty="0" smtClean="0">
              <a:solidFill>
                <a:srgbClr val="3C5475"/>
              </a:solidFill>
              <a:latin typeface="Arial Nova Light" panose="020B0304020202020204" pitchFamily="34" charset="0"/>
              <a:ea typeface="DengXian" panose="02010600030101010101" pitchFamily="2" charset="-122"/>
              <a:cs typeface="Kigelia Light" panose="020B0502040204020203" pitchFamily="34" charset="0"/>
            </a:endParaRPr>
          </a:p>
          <a:p>
            <a:pPr algn="just"/>
            <a:r>
              <a:rPr lang="en-US" sz="1200" dirty="0" smtClean="0">
                <a:solidFill>
                  <a:srgbClr val="3C5475"/>
                </a:solidFill>
                <a:latin typeface="Arial Nova Light" panose="020B0304020202020204" pitchFamily="34" charset="0"/>
                <a:ea typeface="DengXian" panose="02010600030101010101" pitchFamily="2" charset="-122"/>
                <a:cs typeface="Kigelia Light" panose="020B0502040204020203" pitchFamily="34" charset="0"/>
              </a:rPr>
              <a:t>We cordially invite everyone to join us for this exciting and inspiring symposium. We are very much looking forward to welcoming you here in the Black Forest!</a:t>
            </a:r>
          </a:p>
          <a:p>
            <a:endParaRPr lang="de-DE" dirty="0"/>
          </a:p>
        </p:txBody>
      </p:sp>
      <p:sp>
        <p:nvSpPr>
          <p:cNvPr id="4" name="Foliennummernplatzhalter 3"/>
          <p:cNvSpPr>
            <a:spLocks noGrp="1"/>
          </p:cNvSpPr>
          <p:nvPr>
            <p:ph type="sldNum" sz="quarter" idx="10"/>
          </p:nvPr>
        </p:nvSpPr>
        <p:spPr/>
        <p:txBody>
          <a:bodyPr/>
          <a:lstStyle/>
          <a:p>
            <a:fld id="{74EA2559-F3F9-4517-AB4F-4B8B689B1FDE}" type="slidenum">
              <a:rPr lang="de-DE" smtClean="0"/>
              <a:t>1</a:t>
            </a:fld>
            <a:endParaRPr lang="de-DE"/>
          </a:p>
        </p:txBody>
      </p:sp>
    </p:spTree>
    <p:extLst>
      <p:ext uri="{BB962C8B-B14F-4D97-AF65-F5344CB8AC3E}">
        <p14:creationId xmlns:p14="http://schemas.microsoft.com/office/powerpoint/2010/main" val="3147884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B2DD7733-1F34-4FF6-AE7D-9021A156C273}" type="datetimeFigureOut">
              <a:rPr lang="de-DE" smtClean="0"/>
              <a:t>26.04.2023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A7243F7-8FAC-4ED7-BC24-731B53CDCA69}" type="slidenum">
              <a:rPr lang="de-DE" smtClean="0"/>
              <a:t>‹Nr.›</a:t>
            </a:fld>
            <a:endParaRPr lang="de-DE"/>
          </a:p>
        </p:txBody>
      </p:sp>
    </p:spTree>
    <p:extLst>
      <p:ext uri="{BB962C8B-B14F-4D97-AF65-F5344CB8AC3E}">
        <p14:creationId xmlns:p14="http://schemas.microsoft.com/office/powerpoint/2010/main" val="3165777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B2DD7733-1F34-4FF6-AE7D-9021A156C273}" type="datetimeFigureOut">
              <a:rPr lang="de-DE" smtClean="0"/>
              <a:t>26.04.2023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A7243F7-8FAC-4ED7-BC24-731B53CDCA69}" type="slidenum">
              <a:rPr lang="de-DE" smtClean="0"/>
              <a:t>‹Nr.›</a:t>
            </a:fld>
            <a:endParaRPr lang="de-DE"/>
          </a:p>
        </p:txBody>
      </p:sp>
    </p:spTree>
    <p:extLst>
      <p:ext uri="{BB962C8B-B14F-4D97-AF65-F5344CB8AC3E}">
        <p14:creationId xmlns:p14="http://schemas.microsoft.com/office/powerpoint/2010/main" val="876470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B2DD7733-1F34-4FF6-AE7D-9021A156C273}" type="datetimeFigureOut">
              <a:rPr lang="de-DE" smtClean="0"/>
              <a:t>26.04.2023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A7243F7-8FAC-4ED7-BC24-731B53CDCA69}" type="slidenum">
              <a:rPr lang="de-DE" smtClean="0"/>
              <a:t>‹Nr.›</a:t>
            </a:fld>
            <a:endParaRPr lang="de-DE"/>
          </a:p>
        </p:txBody>
      </p:sp>
    </p:spTree>
    <p:extLst>
      <p:ext uri="{BB962C8B-B14F-4D97-AF65-F5344CB8AC3E}">
        <p14:creationId xmlns:p14="http://schemas.microsoft.com/office/powerpoint/2010/main" val="3794154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B2DD7733-1F34-4FF6-AE7D-9021A156C273}" type="datetimeFigureOut">
              <a:rPr lang="de-DE" smtClean="0"/>
              <a:t>26.04.2023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A7243F7-8FAC-4ED7-BC24-731B53CDCA69}" type="slidenum">
              <a:rPr lang="de-DE" smtClean="0"/>
              <a:t>‹Nr.›</a:t>
            </a:fld>
            <a:endParaRPr lang="de-DE"/>
          </a:p>
        </p:txBody>
      </p:sp>
    </p:spTree>
    <p:extLst>
      <p:ext uri="{BB962C8B-B14F-4D97-AF65-F5344CB8AC3E}">
        <p14:creationId xmlns:p14="http://schemas.microsoft.com/office/powerpoint/2010/main" val="2313664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B2DD7733-1F34-4FF6-AE7D-9021A156C273}" type="datetimeFigureOut">
              <a:rPr lang="de-DE" smtClean="0"/>
              <a:t>26.04.2023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A7243F7-8FAC-4ED7-BC24-731B53CDCA69}" type="slidenum">
              <a:rPr lang="de-DE" smtClean="0"/>
              <a:t>‹Nr.›</a:t>
            </a:fld>
            <a:endParaRPr lang="de-DE"/>
          </a:p>
        </p:txBody>
      </p:sp>
    </p:spTree>
    <p:extLst>
      <p:ext uri="{BB962C8B-B14F-4D97-AF65-F5344CB8AC3E}">
        <p14:creationId xmlns:p14="http://schemas.microsoft.com/office/powerpoint/2010/main" val="3573146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B2DD7733-1F34-4FF6-AE7D-9021A156C273}" type="datetimeFigureOut">
              <a:rPr lang="de-DE" smtClean="0"/>
              <a:t>26.04.2023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A7243F7-8FAC-4ED7-BC24-731B53CDCA69}" type="slidenum">
              <a:rPr lang="de-DE" smtClean="0"/>
              <a:t>‹Nr.›</a:t>
            </a:fld>
            <a:endParaRPr lang="de-DE"/>
          </a:p>
        </p:txBody>
      </p:sp>
    </p:spTree>
    <p:extLst>
      <p:ext uri="{BB962C8B-B14F-4D97-AF65-F5344CB8AC3E}">
        <p14:creationId xmlns:p14="http://schemas.microsoft.com/office/powerpoint/2010/main" val="1266474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B2DD7733-1F34-4FF6-AE7D-9021A156C273}" type="datetimeFigureOut">
              <a:rPr lang="de-DE" smtClean="0"/>
              <a:t>26.04.2023</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6A7243F7-8FAC-4ED7-BC24-731B53CDCA69}" type="slidenum">
              <a:rPr lang="de-DE" smtClean="0"/>
              <a:t>‹Nr.›</a:t>
            </a:fld>
            <a:endParaRPr lang="de-DE"/>
          </a:p>
        </p:txBody>
      </p:sp>
    </p:spTree>
    <p:extLst>
      <p:ext uri="{BB962C8B-B14F-4D97-AF65-F5344CB8AC3E}">
        <p14:creationId xmlns:p14="http://schemas.microsoft.com/office/powerpoint/2010/main" val="3115677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B2DD7733-1F34-4FF6-AE7D-9021A156C273}" type="datetimeFigureOut">
              <a:rPr lang="de-DE" smtClean="0"/>
              <a:t>26.04.2023</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6A7243F7-8FAC-4ED7-BC24-731B53CDCA69}" type="slidenum">
              <a:rPr lang="de-DE" smtClean="0"/>
              <a:t>‹Nr.›</a:t>
            </a:fld>
            <a:endParaRPr lang="de-DE"/>
          </a:p>
        </p:txBody>
      </p:sp>
    </p:spTree>
    <p:extLst>
      <p:ext uri="{BB962C8B-B14F-4D97-AF65-F5344CB8AC3E}">
        <p14:creationId xmlns:p14="http://schemas.microsoft.com/office/powerpoint/2010/main" val="443451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B2DD7733-1F34-4FF6-AE7D-9021A156C273}" type="datetimeFigureOut">
              <a:rPr lang="de-DE" smtClean="0"/>
              <a:t>26.04.2023</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6A7243F7-8FAC-4ED7-BC24-731B53CDCA69}" type="slidenum">
              <a:rPr lang="de-DE" smtClean="0"/>
              <a:t>‹Nr.›</a:t>
            </a:fld>
            <a:endParaRPr lang="de-DE"/>
          </a:p>
        </p:txBody>
      </p:sp>
    </p:spTree>
    <p:extLst>
      <p:ext uri="{BB962C8B-B14F-4D97-AF65-F5344CB8AC3E}">
        <p14:creationId xmlns:p14="http://schemas.microsoft.com/office/powerpoint/2010/main" val="1186199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B2DD7733-1F34-4FF6-AE7D-9021A156C273}" type="datetimeFigureOut">
              <a:rPr lang="de-DE" smtClean="0"/>
              <a:t>26.04.2023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A7243F7-8FAC-4ED7-BC24-731B53CDCA69}" type="slidenum">
              <a:rPr lang="de-DE" smtClean="0"/>
              <a:t>‹Nr.›</a:t>
            </a:fld>
            <a:endParaRPr lang="de-DE"/>
          </a:p>
        </p:txBody>
      </p:sp>
    </p:spTree>
    <p:extLst>
      <p:ext uri="{BB962C8B-B14F-4D97-AF65-F5344CB8AC3E}">
        <p14:creationId xmlns:p14="http://schemas.microsoft.com/office/powerpoint/2010/main" val="3484572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B2DD7733-1F34-4FF6-AE7D-9021A156C273}" type="datetimeFigureOut">
              <a:rPr lang="de-DE" smtClean="0"/>
              <a:t>26.04.2023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A7243F7-8FAC-4ED7-BC24-731B53CDCA69}" type="slidenum">
              <a:rPr lang="de-DE" smtClean="0"/>
              <a:t>‹Nr.›</a:t>
            </a:fld>
            <a:endParaRPr lang="de-DE"/>
          </a:p>
        </p:txBody>
      </p:sp>
    </p:spTree>
    <p:extLst>
      <p:ext uri="{BB962C8B-B14F-4D97-AF65-F5344CB8AC3E}">
        <p14:creationId xmlns:p14="http://schemas.microsoft.com/office/powerpoint/2010/main" val="3910985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DD7733-1F34-4FF6-AE7D-9021A156C273}" type="datetimeFigureOut">
              <a:rPr lang="de-DE" smtClean="0"/>
              <a:t>26.04.2023</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7243F7-8FAC-4ED7-BC24-731B53CDCA69}" type="slidenum">
              <a:rPr lang="de-DE" smtClean="0"/>
              <a:t>‹Nr.›</a:t>
            </a:fld>
            <a:endParaRPr lang="de-DE"/>
          </a:p>
        </p:txBody>
      </p:sp>
    </p:spTree>
    <p:extLst>
      <p:ext uri="{BB962C8B-B14F-4D97-AF65-F5344CB8AC3E}">
        <p14:creationId xmlns:p14="http://schemas.microsoft.com/office/powerpoint/2010/main" val="32541890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3"/>
          <a:stretch>
            <a:fillRect/>
          </a:stretch>
        </p:blipFill>
        <p:spPr>
          <a:xfrm>
            <a:off x="-62141" y="-6394"/>
            <a:ext cx="12412532" cy="6870787"/>
          </a:xfrm>
          <a:prstGeom prst="rect">
            <a:avLst/>
          </a:prstGeom>
        </p:spPr>
      </p:pic>
    </p:spTree>
    <p:extLst>
      <p:ext uri="{BB962C8B-B14F-4D97-AF65-F5344CB8AC3E}">
        <p14:creationId xmlns:p14="http://schemas.microsoft.com/office/powerpoint/2010/main" val="1527406749"/>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166</Words>
  <Application>Microsoft Office PowerPoint</Application>
  <PresentationFormat>Breitbild</PresentationFormat>
  <Paragraphs>8</Paragraphs>
  <Slides>1</Slides>
  <Notes>1</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1</vt:i4>
      </vt:variant>
    </vt:vector>
  </HeadingPairs>
  <TitlesOfParts>
    <vt:vector size="8" baseType="lpstr">
      <vt:lpstr>Arial</vt:lpstr>
      <vt:lpstr>Arial Nova Light</vt:lpstr>
      <vt:lpstr>Calibri</vt:lpstr>
      <vt:lpstr>Calibri Light</vt:lpstr>
      <vt:lpstr>DengXian</vt:lpstr>
      <vt:lpstr>Kigelia Light</vt:lpstr>
      <vt:lpstr>Office</vt:lpstr>
      <vt:lpstr>PowerPoint-Präsentation</vt:lpstr>
    </vt:vector>
  </TitlesOfParts>
  <Company>Universitätsklinikum Freiburg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Dr. Gabriele Greve</dc:creator>
  <cp:lastModifiedBy>Dr. Gabriele Greve</cp:lastModifiedBy>
  <cp:revision>11</cp:revision>
  <dcterms:created xsi:type="dcterms:W3CDTF">2023-04-26T08:20:54Z</dcterms:created>
  <dcterms:modified xsi:type="dcterms:W3CDTF">2023-04-26T15:18:40Z</dcterms:modified>
</cp:coreProperties>
</file>